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7"/>
  </p:notesMasterIdLst>
  <p:handoutMasterIdLst>
    <p:handoutMasterId r:id="rId18"/>
  </p:handoutMasterIdLst>
  <p:sldIdLst>
    <p:sldId id="306" r:id="rId3"/>
    <p:sldId id="294" r:id="rId4"/>
    <p:sldId id="295" r:id="rId5"/>
    <p:sldId id="296" r:id="rId6"/>
    <p:sldId id="297" r:id="rId7"/>
    <p:sldId id="304" r:id="rId8"/>
    <p:sldId id="257" r:id="rId9"/>
    <p:sldId id="307" r:id="rId10"/>
    <p:sldId id="308" r:id="rId11"/>
    <p:sldId id="258" r:id="rId12"/>
    <p:sldId id="310" r:id="rId13"/>
    <p:sldId id="311" r:id="rId14"/>
    <p:sldId id="309" r:id="rId15"/>
    <p:sldId id="312"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2E7EC2-CB34-407C-BD39-03D7A1B68692}"/>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(6)</a:t>
            </a:r>
          </a:p>
        </p:txBody>
      </p:sp>
      <p:sp>
        <p:nvSpPr>
          <p:cNvPr id="3" name="Date Placeholder 2">
            <a:extLst>
              <a:ext uri="{FF2B5EF4-FFF2-40B4-BE49-F238E27FC236}">
                <a16:creationId xmlns:a16="http://schemas.microsoft.com/office/drawing/2014/main" id="{9FE1DDED-338F-4CCC-B51B-8B8162B6B0B6}"/>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1/16/2022 am class</a:t>
            </a:r>
          </a:p>
        </p:txBody>
      </p:sp>
      <p:sp>
        <p:nvSpPr>
          <p:cNvPr id="4" name="Footer Placeholder 3">
            <a:extLst>
              <a:ext uri="{FF2B5EF4-FFF2-40B4-BE49-F238E27FC236}">
                <a16:creationId xmlns:a16="http://schemas.microsoft.com/office/drawing/2014/main" id="{42D24A9E-1F2A-4DB4-AA7B-AD78D5C5D130}"/>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707C4AB3-173E-4AD5-8CD1-8527F1EB1519}"/>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C6297B1F-C828-4BAA-AB56-321EE97979A9}"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924459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(6)</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1/16/2022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75C02E3B-0CAD-46DC-9D32-7B807AEF08C5}" type="slidenum">
              <a:rPr lang="en-US" smtClean="0"/>
              <a:t>‹#›</a:t>
            </a:fld>
            <a:endParaRPr lang="en-US"/>
          </a:p>
        </p:txBody>
      </p:sp>
    </p:spTree>
    <p:extLst>
      <p:ext uri="{BB962C8B-B14F-4D97-AF65-F5344CB8AC3E}">
        <p14:creationId xmlns:p14="http://schemas.microsoft.com/office/powerpoint/2010/main" val="48055884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456015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406166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583284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2" y="4"/>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7179" name="Rectangle 11"/>
          <p:cNvSpPr>
            <a:spLocks noGrp="1" noChangeArrowheads="1"/>
          </p:cNvSpPr>
          <p:nvPr>
            <p:ph type="ctrTitle" sz="quarter"/>
          </p:nvPr>
        </p:nvSpPr>
        <p:spPr>
          <a:xfrm>
            <a:off x="685800" y="1736729"/>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fld id="{6C7E2EF4-5054-4F7C-91C9-E35CC996D3E7}" type="datetimeFigureOut">
              <a:rPr lang="en-US" smtClean="0"/>
              <a:pPr/>
              <a:t>1/16/2022</a:t>
            </a:fld>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34A3E3A3-8F81-4314-90CE-9C987AD01EF2}" type="slidenum">
              <a:rPr lang="en-US" smtClean="0"/>
              <a:pPr/>
              <a:t>‹#›</a:t>
            </a:fld>
            <a:endParaRPr lang="en-US"/>
          </a:p>
        </p:txBody>
      </p:sp>
    </p:spTree>
    <p:extLst>
      <p:ext uri="{BB962C8B-B14F-4D97-AF65-F5344CB8AC3E}">
        <p14:creationId xmlns:p14="http://schemas.microsoft.com/office/powerpoint/2010/main" val="2900652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292805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7749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029023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8" name="Slide Number Placeholder 7"/>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938878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4" name="Slide Number Placeholder 3"/>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4175246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3" name="Slide Number Placeholder 2"/>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7310505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98989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8604993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7815665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8088157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1/16/2022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2071840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4"/>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4"/>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fld id="{6C7E2EF4-5054-4F7C-91C9-E35CC996D3E7}" type="datetimeFigureOut">
              <a:rPr lang="en-US" smtClean="0"/>
              <a:pPr/>
              <a:t>1/16/2022</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1221566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5"/>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70"/>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A48D9B-CF35-48B9-8DC5-C004DB331091}"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205879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A48D9B-CF35-48B9-8DC5-C004DB331091}"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373264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A48D9B-CF35-48B9-8DC5-C004DB331091}" type="datetimeFigureOut">
              <a:rPr lang="en-US" smtClean="0"/>
              <a:t>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74442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A48D9B-CF35-48B9-8DC5-C004DB331091}" type="datetimeFigureOut">
              <a:rPr lang="en-US" smtClean="0"/>
              <a:t>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426360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48D9B-CF35-48B9-8DC5-C004DB331091}" type="datetimeFigureOut">
              <a:rPr lang="en-US" smtClean="0"/>
              <a:t>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3842442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3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040479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32"/>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54528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48D9B-CF35-48B9-8DC5-C004DB331091}" type="datetimeFigureOut">
              <a:rPr lang="en-US" smtClean="0"/>
              <a:t>1/16/2022</a:t>
            </a:fld>
            <a:endParaRPr lang="en-US"/>
          </a:p>
        </p:txBody>
      </p:sp>
      <p:sp>
        <p:nvSpPr>
          <p:cNvPr id="5" name="Footer Placeholder 4"/>
          <p:cNvSpPr>
            <a:spLocks noGrp="1"/>
          </p:cNvSpPr>
          <p:nvPr>
            <p:ph type="ftr" sz="quarter" idx="3"/>
          </p:nvPr>
        </p:nvSpPr>
        <p:spPr>
          <a:xfrm>
            <a:off x="3028950" y="635635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03DA1-3DFE-4E15-8CB8-4BDE76672D97}" type="slidenum">
              <a:rPr lang="en-US" smtClean="0"/>
              <a:t>‹#›</a:t>
            </a:fld>
            <a:endParaRPr lang="en-US"/>
          </a:p>
        </p:txBody>
      </p:sp>
    </p:spTree>
    <p:extLst>
      <p:ext uri="{BB962C8B-B14F-4D97-AF65-F5344CB8AC3E}">
        <p14:creationId xmlns:p14="http://schemas.microsoft.com/office/powerpoint/2010/main" val="3357382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fld id="{6C7E2EF4-5054-4F7C-91C9-E35CC996D3E7}" type="datetimeFigureOut">
              <a:rPr lang="en-US" smtClean="0"/>
              <a:pPr/>
              <a:t>1/16/2022</a:t>
            </a:fld>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4A3E3A3-8F81-4314-90CE-9C987AD01EF2}" type="slidenum">
              <a:rPr lang="en-US" smtClean="0"/>
              <a:pPr/>
              <a:t>‹#›</a:t>
            </a:fld>
            <a:endParaRPr lang="en-US"/>
          </a:p>
        </p:txBody>
      </p:sp>
      <p:grpSp>
        <p:nvGrpSpPr>
          <p:cNvPr id="2" name="Group 4"/>
          <p:cNvGrpSpPr>
            <a:grpSpLocks/>
          </p:cNvGrpSpPr>
          <p:nvPr/>
        </p:nvGrpSpPr>
        <p:grpSpPr bwMode="auto">
          <a:xfrm>
            <a:off x="2" y="4"/>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4"/>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5498137"/>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adfield.com/acrobat/taylor/studying-psalms.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120162"/>
            <a:ext cx="7772400" cy="3441135"/>
          </a:xfrm>
        </p:spPr>
        <p:txBody>
          <a:bodyPr>
            <a:spAutoFit/>
          </a:bodyPr>
          <a:lstStyle/>
          <a:p>
            <a:pPr fontAlgn="base">
              <a:lnSpc>
                <a:spcPts val="3830"/>
              </a:lnSpc>
              <a:spcBef>
                <a:spcPts val="195"/>
              </a:spcBef>
              <a:spcAft>
                <a:spcPts val="2705"/>
              </a:spcAft>
            </a:pPr>
            <a:r>
              <a:rPr lang="en-US" sz="2800" b="1" i="1" spc="60" dirty="0">
                <a:latin typeface="Times New Roman" panose="02020603050405020304" pitchFamily="18" charset="0"/>
                <a:ea typeface="Times New Roman" panose="02020603050405020304" pitchFamily="18" charset="0"/>
              </a:rPr>
              <a:t>An Introduction to the Psalms</a:t>
            </a:r>
            <a:br>
              <a:rPr lang="en-US" sz="2800" dirty="0">
                <a:latin typeface="Times New Roman" panose="02020603050405020304" pitchFamily="18" charset="0"/>
                <a:ea typeface="PMingLiU" panose="02020500000000000000" pitchFamily="18" charset="-120"/>
              </a:rPr>
            </a:br>
            <a:r>
              <a:rPr lang="en-US" sz="2800" b="1" dirty="0">
                <a:latin typeface="Times New Roman" panose="02020603050405020304" pitchFamily="18" charset="0"/>
                <a:ea typeface="Times New Roman" panose="02020603050405020304" pitchFamily="18" charset="0"/>
              </a:rPr>
              <a:t>Compiled by</a:t>
            </a:r>
            <a:br>
              <a:rPr lang="en-US" sz="2800" dirty="0">
                <a:latin typeface="Times New Roman" panose="02020603050405020304" pitchFamily="18" charset="0"/>
                <a:ea typeface="PMingLiU" panose="02020500000000000000" pitchFamily="18" charset="-120"/>
              </a:rPr>
            </a:br>
            <a:r>
              <a:rPr lang="en-US" sz="2800" b="1" spc="115" dirty="0">
                <a:latin typeface="Times New Roman" panose="02020603050405020304" pitchFamily="18" charset="0"/>
                <a:ea typeface="Times New Roman" panose="02020603050405020304" pitchFamily="18" charset="0"/>
              </a:rPr>
              <a:t>Gene Taylor</a:t>
            </a:r>
            <a:br>
              <a:rPr lang="en-US" sz="2800" dirty="0">
                <a:latin typeface="Times New Roman" panose="02020603050405020304" pitchFamily="18" charset="0"/>
                <a:ea typeface="PMingLiU" panose="02020500000000000000" pitchFamily="18" charset="-120"/>
              </a:rPr>
            </a:br>
            <a:br>
              <a:rPr lang="en-US" sz="2800" dirty="0">
                <a:latin typeface="Times New Roman" panose="02020603050405020304" pitchFamily="18" charset="0"/>
                <a:ea typeface="PMingLiU" panose="02020500000000000000" pitchFamily="18" charset="-120"/>
              </a:rPr>
            </a:br>
            <a:r>
              <a:rPr lang="en-US" sz="2800" b="1" dirty="0">
                <a:latin typeface="Arial" panose="020B0604020202020204" pitchFamily="34" charset="0"/>
                <a:ea typeface="Arial" panose="020B0604020202020204" pitchFamily="34" charset="0"/>
                <a:cs typeface="Times New Roman" panose="02020603050405020304" pitchFamily="18" charset="0"/>
              </a:rPr>
              <a:t>An Introduction to the Psalms	</a:t>
            </a:r>
            <a:br>
              <a:rPr lang="en-US" sz="2800" b="1" dirty="0">
                <a:latin typeface="Arial" panose="020B0604020202020204" pitchFamily="34" charset="0"/>
                <a:ea typeface="Arial" panose="020B0604020202020204" pitchFamily="34" charset="0"/>
                <a:cs typeface="Times New Roman" panose="02020603050405020304" pitchFamily="18" charset="0"/>
              </a:rPr>
            </a:br>
            <a:r>
              <a:rPr lang="en-US" sz="2800" b="1" dirty="0">
                <a:latin typeface="Arial" panose="020B0604020202020204" pitchFamily="34" charset="0"/>
                <a:ea typeface="Arial" panose="020B0604020202020204" pitchFamily="34" charset="0"/>
                <a:cs typeface="Times New Roman" panose="02020603050405020304" pitchFamily="18" charset="0"/>
              </a:rPr>
              <a:t>Studying the Psalms</a:t>
            </a:r>
            <a:br>
              <a:rPr lang="en-US" sz="1800" dirty="0">
                <a:latin typeface="Times New Roman" panose="02020603050405020304" pitchFamily="18" charset="0"/>
                <a:ea typeface="PMingLiU" panose="02020500000000000000" pitchFamily="18" charset="-120"/>
              </a:rPr>
            </a:br>
            <a:r>
              <a:rPr lang="en-US" sz="1800" dirty="0">
                <a:latin typeface="Times New Roman" panose="02020603050405020304" pitchFamily="18" charset="0"/>
                <a:ea typeface="PMingLiU" panose="02020500000000000000" pitchFamily="18" charset="-120"/>
                <a:hlinkClick r:id="rId2" tooltip="Studying The Psalms">
                  <a:extLst>
                    <a:ext uri="{A12FA001-AC4F-418D-AE19-62706E023703}">
                      <ahyp:hlinkClr xmlns:ahyp="http://schemas.microsoft.com/office/drawing/2018/hyperlinkcolor" val="tx"/>
                    </a:ext>
                  </a:extLst>
                </a:hlinkClick>
              </a:rPr>
              <a:t>https://www.padfield.com/acrobat/taylor/studying-psalms.pdf</a:t>
            </a:r>
            <a:endParaRPr lang="en-US" dirty="0"/>
          </a:p>
        </p:txBody>
      </p:sp>
      <p:sp>
        <p:nvSpPr>
          <p:cNvPr id="4" name="TextBox 3">
            <a:extLst>
              <a:ext uri="{FF2B5EF4-FFF2-40B4-BE49-F238E27FC236}">
                <a16:creationId xmlns:a16="http://schemas.microsoft.com/office/drawing/2014/main" id="{4A46EE66-57DE-4101-BAC0-6065F6D48EA7}"/>
              </a:ext>
            </a:extLst>
          </p:cNvPr>
          <p:cNvSpPr txBox="1"/>
          <p:nvPr/>
        </p:nvSpPr>
        <p:spPr>
          <a:xfrm>
            <a:off x="3258181" y="5924554"/>
            <a:ext cx="2650084" cy="461665"/>
          </a:xfrm>
          <a:prstGeom prst="rect">
            <a:avLst/>
          </a:prstGeom>
          <a:noFill/>
        </p:spPr>
        <p:txBody>
          <a:bodyPr wrap="none" rtlCol="0">
            <a:spAutoFit/>
          </a:bodyPr>
          <a:lstStyle/>
          <a:p>
            <a:pPr defTabSz="457200">
              <a:defRPr/>
            </a:pPr>
            <a:r>
              <a:rPr lang="en-US" sz="2400" b="1" dirty="0">
                <a:solidFill>
                  <a:prstClr val="black"/>
                </a:solidFill>
                <a:latin typeface="Arial" panose="020B0604020202020204" pitchFamily="34" charset="0"/>
                <a:cs typeface="Arial" panose="020B0604020202020204" pitchFamily="34" charset="0"/>
              </a:rPr>
              <a:t>January 16, 2022</a:t>
            </a:r>
          </a:p>
        </p:txBody>
      </p:sp>
    </p:spTree>
    <p:extLst>
      <p:ext uri="{BB962C8B-B14F-4D97-AF65-F5344CB8AC3E}">
        <p14:creationId xmlns:p14="http://schemas.microsoft.com/office/powerpoint/2010/main" val="3483762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9"/>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4"/>
            <a:ext cx="8229600" cy="2714589"/>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“It does not mean ‘fortunate’ or ‘lucky’ (blessedness does not depend on fortune or luck – medieval English ‘hap’ – but on God’s will: </a:t>
            </a:r>
            <a:r>
              <a:rPr lang="en-US" dirty="0" err="1"/>
              <a:t>Pss</a:t>
            </a:r>
            <a:r>
              <a:rPr lang="en-US" dirty="0"/>
              <a:t>. 33:12; 65:4).”</a:t>
            </a:r>
          </a:p>
        </p:txBody>
      </p:sp>
      <p:sp>
        <p:nvSpPr>
          <p:cNvPr id="4" name="TextBox 3">
            <a:extLst>
              <a:ext uri="{FF2B5EF4-FFF2-40B4-BE49-F238E27FC236}">
                <a16:creationId xmlns:a16="http://schemas.microsoft.com/office/drawing/2014/main" id="{A1DE3A49-7E0C-4C61-96E9-BE49C1575907}"/>
              </a:ext>
            </a:extLst>
          </p:cNvPr>
          <p:cNvSpPr txBox="1"/>
          <p:nvPr/>
        </p:nvSpPr>
        <p:spPr>
          <a:xfrm>
            <a:off x="596923" y="6084395"/>
            <a:ext cx="7950153" cy="369332"/>
          </a:xfrm>
          <a:prstGeom prst="rect">
            <a:avLst/>
          </a:prstGeom>
          <a:noFill/>
        </p:spPr>
        <p:txBody>
          <a:bodyPr wrap="square" rtlCol="0">
            <a:spAutoFit/>
          </a:bodyPr>
          <a:lstStyle/>
          <a:p>
            <a:r>
              <a:rPr lang="en-US" dirty="0"/>
              <a:t>(Psalms: By Evan and Marie Blackmore, Truth Commentary Series, p. 100-101)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9"/>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4"/>
            <a:ext cx="8229600" cy="4191917"/>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“Nor does it mean ‘cheerful.’ It is describing the man’s condition, not his feelings. Jesus was </a:t>
            </a:r>
            <a:r>
              <a:rPr lang="en-US" i="1" dirty="0"/>
              <a:t>‘a man of sorrows, and acquainted with grief’ (Isa. 53:3),</a:t>
            </a:r>
            <a:r>
              <a:rPr lang="en-US" dirty="0"/>
              <a:t> and those who follow him faithfully will likewise have ‘great heaviness and continual sorrow in [their] heart,’ especially when they contemplate those who are still outside Christ (Rom. 9:2).”</a:t>
            </a:r>
          </a:p>
        </p:txBody>
      </p:sp>
      <p:sp>
        <p:nvSpPr>
          <p:cNvPr id="4" name="TextBox 3">
            <a:extLst>
              <a:ext uri="{FF2B5EF4-FFF2-40B4-BE49-F238E27FC236}">
                <a16:creationId xmlns:a16="http://schemas.microsoft.com/office/drawing/2014/main" id="{1C1D6AE5-E69D-4DEC-9E6B-D17A8C18D3A4}"/>
              </a:ext>
            </a:extLst>
          </p:cNvPr>
          <p:cNvSpPr txBox="1"/>
          <p:nvPr/>
        </p:nvSpPr>
        <p:spPr>
          <a:xfrm>
            <a:off x="596923" y="6396581"/>
            <a:ext cx="7950153" cy="369332"/>
          </a:xfrm>
          <a:prstGeom prst="rect">
            <a:avLst/>
          </a:prstGeom>
          <a:noFill/>
        </p:spPr>
        <p:txBody>
          <a:bodyPr wrap="square" rtlCol="0">
            <a:spAutoFit/>
          </a:bodyPr>
          <a:lstStyle/>
          <a:p>
            <a:r>
              <a:rPr lang="en-US" dirty="0"/>
              <a:t>(Psalms: By Evan and Marie Blackmore, Truth Commentary Series, p. 100-101)</a:t>
            </a:r>
          </a:p>
        </p:txBody>
      </p:sp>
    </p:spTree>
    <p:extLst>
      <p:ext uri="{BB962C8B-B14F-4D97-AF65-F5344CB8AC3E}">
        <p14:creationId xmlns:p14="http://schemas.microsoft.com/office/powerpoint/2010/main" val="1653021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9"/>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4"/>
            <a:ext cx="8229600" cy="3330142"/>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“The man described here is blessed or ‘happy,’ not in the sense that he is lucky or that he is cheerful, </a:t>
            </a:r>
            <a:r>
              <a:rPr lang="en-US" sz="3600" b="1" dirty="0"/>
              <a:t>but in the sense that he is prospering </a:t>
            </a:r>
            <a:r>
              <a:rPr lang="en-US" dirty="0"/>
              <a:t>(‘whatsoever he doeth shall prosper,’ v. 3).”</a:t>
            </a:r>
          </a:p>
        </p:txBody>
      </p:sp>
      <p:sp>
        <p:nvSpPr>
          <p:cNvPr id="4" name="TextBox 3">
            <a:extLst>
              <a:ext uri="{FF2B5EF4-FFF2-40B4-BE49-F238E27FC236}">
                <a16:creationId xmlns:a16="http://schemas.microsoft.com/office/drawing/2014/main" id="{C2E99A12-8E5B-4A98-885E-6177F11A692E}"/>
              </a:ext>
            </a:extLst>
          </p:cNvPr>
          <p:cNvSpPr txBox="1"/>
          <p:nvPr/>
        </p:nvSpPr>
        <p:spPr>
          <a:xfrm>
            <a:off x="596923" y="4888464"/>
            <a:ext cx="7950153" cy="369332"/>
          </a:xfrm>
          <a:prstGeom prst="rect">
            <a:avLst/>
          </a:prstGeom>
          <a:noFill/>
        </p:spPr>
        <p:txBody>
          <a:bodyPr wrap="square" rtlCol="0">
            <a:spAutoFit/>
          </a:bodyPr>
          <a:lstStyle/>
          <a:p>
            <a:r>
              <a:rPr lang="en-US" dirty="0"/>
              <a:t>(Psalms: By Evan and Marie Blackmore, Truth Commentary Series, p. 100-101)</a:t>
            </a:r>
          </a:p>
        </p:txBody>
      </p:sp>
      <p:sp>
        <p:nvSpPr>
          <p:cNvPr id="5" name="TextBox 4">
            <a:extLst>
              <a:ext uri="{FF2B5EF4-FFF2-40B4-BE49-F238E27FC236}">
                <a16:creationId xmlns:a16="http://schemas.microsoft.com/office/drawing/2014/main" id="{8BDF0A40-13BD-4BF5-BB4F-AF5F61C0291A}"/>
              </a:ext>
            </a:extLst>
          </p:cNvPr>
          <p:cNvSpPr txBox="1"/>
          <p:nvPr/>
        </p:nvSpPr>
        <p:spPr>
          <a:xfrm>
            <a:off x="457200" y="5648325"/>
            <a:ext cx="8089876" cy="954107"/>
          </a:xfrm>
          <a:prstGeom prst="rect">
            <a:avLst/>
          </a:prstGeom>
          <a:noFill/>
        </p:spPr>
        <p:txBody>
          <a:bodyPr wrap="square" rtlCol="0">
            <a:spAutoFit/>
          </a:bodyPr>
          <a:lstStyle/>
          <a:p>
            <a:pPr marL="457200" indent="-457200">
              <a:buFont typeface="Wingdings" panose="05000000000000000000" pitchFamily="2" charset="2"/>
              <a:buChar char="Ø"/>
            </a:pPr>
            <a:r>
              <a:rPr lang="en-US" sz="2800" dirty="0"/>
              <a:t>In other words, he is abundantly blessed.</a:t>
            </a:r>
            <a:r>
              <a:rPr lang="en-US" sz="2800" b="0" i="0" u="none" strike="noStrike" baseline="0" dirty="0">
                <a:latin typeface="TimesNewRomanPSMT"/>
              </a:rPr>
              <a:t> </a:t>
            </a:r>
            <a:br>
              <a:rPr lang="en-US" sz="2800" b="0" i="0" u="none" strike="noStrike" baseline="0" dirty="0">
                <a:latin typeface="TimesNewRomanPSMT"/>
              </a:rPr>
            </a:br>
            <a:r>
              <a:rPr lang="en-US" sz="2800" b="0" i="0" u="none" strike="noStrike" baseline="0" dirty="0">
                <a:latin typeface="TimesNewRomanPSMT"/>
              </a:rPr>
              <a:t>(cf. Mark 10:29-30)</a:t>
            </a:r>
            <a:endParaRPr lang="en-US" sz="2800" dirty="0"/>
          </a:p>
        </p:txBody>
      </p:sp>
    </p:spTree>
    <p:extLst>
      <p:ext uri="{BB962C8B-B14F-4D97-AF65-F5344CB8AC3E}">
        <p14:creationId xmlns:p14="http://schemas.microsoft.com/office/powerpoint/2010/main" val="2907481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9"/>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333504"/>
            <a:ext cx="8229600" cy="3207032"/>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err="1"/>
              <a:t>walketh</a:t>
            </a:r>
            <a:r>
              <a:rPr lang="en-US" b="1" i="1" dirty="0"/>
              <a:t> not in the counsel of the wicked</a:t>
            </a:r>
            <a:r>
              <a:rPr lang="en-US" i="1" dirty="0"/>
              <a:t>”</a:t>
            </a:r>
          </a:p>
          <a:p>
            <a:pPr lvl="1"/>
            <a:r>
              <a:rPr lang="en-US" dirty="0"/>
              <a:t>Going along with the crowd. </a:t>
            </a:r>
            <a:r>
              <a:rPr lang="en-US" i="1" dirty="0"/>
              <a:t>“He that walketh with wise men shall be wise: but a companion of fools shall be destroyed”</a:t>
            </a:r>
            <a:r>
              <a:rPr lang="en-US" dirty="0"/>
              <a:t> (Proverbs 13:20).</a:t>
            </a:r>
          </a:p>
        </p:txBody>
      </p:sp>
    </p:spTree>
    <p:extLst>
      <p:ext uri="{BB962C8B-B14F-4D97-AF65-F5344CB8AC3E}">
        <p14:creationId xmlns:p14="http://schemas.microsoft.com/office/powerpoint/2010/main" val="623110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9"/>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333504"/>
            <a:ext cx="8229600" cy="3207032"/>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standeth in the way of sinners</a:t>
            </a:r>
            <a:r>
              <a:rPr lang="en-US" i="1" dirty="0"/>
              <a:t>”</a:t>
            </a:r>
          </a:p>
          <a:p>
            <a:pPr lvl="1"/>
            <a:r>
              <a:rPr lang="en-US" dirty="0"/>
              <a:t>Taking a stand with the crowd. </a:t>
            </a:r>
            <a:r>
              <a:rPr lang="en-US" i="1" dirty="0"/>
              <a:t>“If sinners entice thee... walk not thou in the way with them; refrain thy foot from their path”</a:t>
            </a:r>
            <a:r>
              <a:rPr lang="en-US" dirty="0"/>
              <a:t> (Proverbs 1:10, 15; 4:14).</a:t>
            </a:r>
          </a:p>
        </p:txBody>
      </p:sp>
    </p:spTree>
    <p:extLst>
      <p:ext uri="{BB962C8B-B14F-4D97-AF65-F5344CB8AC3E}">
        <p14:creationId xmlns:p14="http://schemas.microsoft.com/office/powerpoint/2010/main" val="31778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26FEBDD-E0B9-44E0-BCB0-8E9C90077E53}"/>
              </a:ext>
            </a:extLst>
          </p:cNvPr>
          <p:cNvSpPr>
            <a:spLocks noGrp="1"/>
          </p:cNvSpPr>
          <p:nvPr>
            <p:ph type="title"/>
          </p:nvPr>
        </p:nvSpPr>
        <p:spPr>
          <a:xfrm>
            <a:off x="1419880" y="209871"/>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2170" y="1102462"/>
            <a:ext cx="7930888" cy="4999317"/>
          </a:xfrm>
        </p:spPr>
        <p:txBody>
          <a:bodyPr wrap="square">
            <a:spAutoFit/>
          </a:bodyPr>
          <a:lstStyle/>
          <a:p>
            <a:pPr marL="0" indent="0">
              <a:buNone/>
            </a:pPr>
            <a:r>
              <a:rPr lang="en-US" b="1" dirty="0"/>
              <a:t>VIII. Psalms and the New Testament</a:t>
            </a:r>
          </a:p>
          <a:p>
            <a:pPr marL="395288" indent="-395288">
              <a:buNone/>
            </a:pPr>
            <a:r>
              <a:rPr lang="en-US" dirty="0"/>
              <a:t>A. There are </a:t>
            </a:r>
            <a:r>
              <a:rPr lang="en-US" b="1" dirty="0"/>
              <a:t>116 direct quotations </a:t>
            </a:r>
            <a:r>
              <a:rPr lang="en-US" dirty="0"/>
              <a:t>from the Psalms in the New Testament.</a:t>
            </a:r>
          </a:p>
          <a:p>
            <a:pPr marL="339725" indent="-339725">
              <a:buNone/>
            </a:pPr>
            <a:r>
              <a:rPr lang="en-US" dirty="0"/>
              <a:t>B. Many Messianic prophecies from the Psalms find their fulfillment in the New Testament.</a:t>
            </a:r>
          </a:p>
          <a:p>
            <a:pPr marL="457200" lvl="1" indent="0">
              <a:buNone/>
            </a:pPr>
            <a:r>
              <a:rPr lang="en-US" sz="2800" dirty="0"/>
              <a:t>1. The Son of God (2:7; Matthew 3:17).</a:t>
            </a:r>
          </a:p>
          <a:p>
            <a:pPr marL="457200" lvl="1" indent="0">
              <a:buNone/>
            </a:pPr>
            <a:r>
              <a:rPr lang="en-US" sz="2800" dirty="0"/>
              <a:t>2. Praised by children (8:2; Matthew 21:15-16).</a:t>
            </a:r>
          </a:p>
          <a:p>
            <a:pPr marL="457200" lvl="1" indent="0">
              <a:buNone/>
            </a:pPr>
            <a:r>
              <a:rPr lang="en-US" sz="2800" dirty="0"/>
              <a:t>3. Ruler of all (8:6; Hebrews 2:8).</a:t>
            </a:r>
          </a:p>
          <a:p>
            <a:pPr marL="457200" lvl="1" indent="0">
              <a:buNone/>
            </a:pPr>
            <a:r>
              <a:rPr lang="en-US" sz="2800" dirty="0"/>
              <a:t>4. Rises from death (16:10; Matthew 28:7; Acts 2).</a:t>
            </a:r>
          </a:p>
          <a:p>
            <a:pPr marL="457200" lvl="1" indent="0">
              <a:buNone/>
            </a:pPr>
            <a:r>
              <a:rPr lang="en-US" sz="2800" dirty="0"/>
              <a:t>5. Forsaken by God (22:1; Matthew 27:46).</a:t>
            </a:r>
          </a:p>
          <a:p>
            <a:pPr marL="457200" lvl="1" indent="0">
              <a:buNone/>
            </a:pPr>
            <a:r>
              <a:rPr lang="en-US" sz="2800" dirty="0"/>
              <a:t>6. Derided by enemies (22:7-8; Luke 23:35).</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115560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F4FF30A-ED8E-4E3E-AD7E-1000DC9A5886}"/>
              </a:ext>
            </a:extLst>
          </p:cNvPr>
          <p:cNvSpPr>
            <a:spLocks noGrp="1"/>
          </p:cNvSpPr>
          <p:nvPr>
            <p:ph type="title"/>
          </p:nvPr>
        </p:nvSpPr>
        <p:spPr>
          <a:xfrm>
            <a:off x="1419880" y="209871"/>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527904" y="1214799"/>
            <a:ext cx="8109997" cy="4547399"/>
          </a:xfrm>
        </p:spPr>
        <p:txBody>
          <a:bodyPr wrap="square">
            <a:spAutoFit/>
          </a:bodyPr>
          <a:lstStyle/>
          <a:p>
            <a:pPr marL="0" indent="0">
              <a:buNone/>
            </a:pPr>
            <a:r>
              <a:rPr lang="en-US" b="1" dirty="0"/>
              <a:t>VIII. Psalms and the New Testament</a:t>
            </a:r>
          </a:p>
          <a:p>
            <a:pPr marL="339725" indent="-339725">
              <a:buNone/>
            </a:pPr>
            <a:r>
              <a:rPr lang="en-US" dirty="0"/>
              <a:t>B. Many Messianic prophecies from the Psalms find their fulfillment in the New Testament.</a:t>
            </a:r>
          </a:p>
          <a:p>
            <a:pPr marL="457200" lvl="1" indent="0">
              <a:buNone/>
            </a:pPr>
            <a:r>
              <a:rPr lang="en-US" sz="2800" dirty="0"/>
              <a:t>7. Hands and feet pierced (22:16; John 20:27).</a:t>
            </a:r>
          </a:p>
          <a:p>
            <a:pPr marL="457200" lvl="1" indent="0">
              <a:buNone/>
            </a:pPr>
            <a:r>
              <a:rPr lang="en-US" sz="2800" dirty="0"/>
              <a:t>8. Lots cast for clothes (22:18; Matthew 27:35-36).</a:t>
            </a:r>
          </a:p>
          <a:p>
            <a:pPr marL="457200" lvl="1" indent="0">
              <a:buNone/>
            </a:pPr>
            <a:r>
              <a:rPr lang="en-US" sz="2800" dirty="0"/>
              <a:t>9. Bones unbroken (34:20; John 19:32-33, 36).</a:t>
            </a:r>
          </a:p>
          <a:p>
            <a:pPr marL="457200" lvl="1" indent="0">
              <a:buNone/>
            </a:pPr>
            <a:r>
              <a:rPr lang="en-US" sz="2800" dirty="0"/>
              <a:t>10. Accused by false witnesses (35:11; Mark 14:57).</a:t>
            </a:r>
          </a:p>
          <a:p>
            <a:pPr marL="457200" lvl="1" indent="0">
              <a:buNone/>
            </a:pPr>
            <a:r>
              <a:rPr lang="en-US" sz="2800" dirty="0"/>
              <a:t>11. Hated without cause (35:19; John 15:25).</a:t>
            </a:r>
          </a:p>
          <a:p>
            <a:pPr marL="457200" lvl="1" indent="0">
              <a:buNone/>
            </a:pPr>
            <a:r>
              <a:rPr lang="en-US" sz="2800" dirty="0"/>
              <a:t>12. Delights in God’s will (40:7-8; Hebrews 10:7).</a:t>
            </a:r>
          </a:p>
          <a:p>
            <a:pPr marL="457200" lvl="1" indent="0">
              <a:buNone/>
            </a:pPr>
            <a:r>
              <a:rPr lang="en-US" sz="2800" dirty="0"/>
              <a:t>13. Betrayed by a friend (41:9; Luke 22:47).</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3304409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83CA2DE-1DC4-4DF0-911A-D5EFFD115281}"/>
              </a:ext>
            </a:extLst>
          </p:cNvPr>
          <p:cNvSpPr>
            <a:spLocks noGrp="1"/>
          </p:cNvSpPr>
          <p:nvPr>
            <p:ph type="title"/>
          </p:nvPr>
        </p:nvSpPr>
        <p:spPr>
          <a:xfrm>
            <a:off x="1419880" y="209871"/>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03317" y="1256040"/>
            <a:ext cx="7968595" cy="4095480"/>
          </a:xfrm>
        </p:spPr>
        <p:txBody>
          <a:bodyPr wrap="square">
            <a:spAutoFit/>
          </a:bodyPr>
          <a:lstStyle/>
          <a:p>
            <a:pPr marL="0" indent="0">
              <a:buNone/>
            </a:pPr>
            <a:r>
              <a:rPr lang="en-US" b="1" dirty="0"/>
              <a:t>VIII. Psalms and the New Testament</a:t>
            </a:r>
          </a:p>
          <a:p>
            <a:pPr marL="339725" indent="-339725">
              <a:buNone/>
            </a:pPr>
            <a:r>
              <a:rPr lang="en-US" dirty="0"/>
              <a:t>B. Many Messianic prophecies from the Psalms find their fulfillment in the New Testament.</a:t>
            </a:r>
          </a:p>
          <a:p>
            <a:pPr marL="457200" lvl="1" indent="0">
              <a:buNone/>
            </a:pPr>
            <a:r>
              <a:rPr lang="en-US" sz="2800" dirty="0"/>
              <a:t>14. The eternal King (45:6; Hebrews 1:8).</a:t>
            </a:r>
          </a:p>
          <a:p>
            <a:pPr marL="457200" lvl="1" indent="0">
              <a:buNone/>
            </a:pPr>
            <a:r>
              <a:rPr lang="en-US" sz="2800" dirty="0"/>
              <a:t>15. Ascends to heaven (68:18; Acts 1:9-11).</a:t>
            </a:r>
          </a:p>
          <a:p>
            <a:pPr marL="457200" lvl="1" indent="0">
              <a:buNone/>
            </a:pPr>
            <a:r>
              <a:rPr lang="en-US" sz="2800" dirty="0"/>
              <a:t>16. Zealous for God’s house (69:9; John 2:17).</a:t>
            </a:r>
          </a:p>
          <a:p>
            <a:pPr marL="457200" lvl="1" indent="0">
              <a:buNone/>
            </a:pPr>
            <a:r>
              <a:rPr lang="en-US" sz="2800" dirty="0"/>
              <a:t>17. Given vinegar and gall (69:21; Matthew 27:34).</a:t>
            </a:r>
          </a:p>
          <a:p>
            <a:pPr marL="457200" lvl="1" indent="0">
              <a:buNone/>
            </a:pPr>
            <a:r>
              <a:rPr lang="en-US" sz="2800" dirty="0"/>
              <a:t>18. Prays for enemies (109:4; Luke 23:34).</a:t>
            </a:r>
          </a:p>
          <a:p>
            <a:pPr marL="457200" lvl="1" indent="0">
              <a:buNone/>
            </a:pPr>
            <a:r>
              <a:rPr lang="en-US" sz="2800" dirty="0"/>
              <a:t>19. His betrayer replaced (109:8; Acts 1:20).</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237042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538421E-3AC5-46D3-AAFE-1878E87E8333}"/>
              </a:ext>
            </a:extLst>
          </p:cNvPr>
          <p:cNvSpPr>
            <a:spLocks noGrp="1"/>
          </p:cNvSpPr>
          <p:nvPr>
            <p:ph type="title"/>
          </p:nvPr>
        </p:nvSpPr>
        <p:spPr>
          <a:xfrm>
            <a:off x="1419880" y="209871"/>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518467" y="1256037"/>
            <a:ext cx="8135332" cy="3967240"/>
          </a:xfrm>
        </p:spPr>
        <p:txBody>
          <a:bodyPr wrap="square">
            <a:spAutoFit/>
          </a:bodyPr>
          <a:lstStyle/>
          <a:p>
            <a:pPr marL="0" indent="0">
              <a:buNone/>
            </a:pPr>
            <a:r>
              <a:rPr lang="en-US" b="1" dirty="0"/>
              <a:t>VIII. Psalms and the New Testament</a:t>
            </a:r>
          </a:p>
          <a:p>
            <a:pPr marL="339725" indent="-339725">
              <a:buNone/>
            </a:pPr>
            <a:r>
              <a:rPr lang="en-US" dirty="0"/>
              <a:t>B. Many Messianic prophecies from the Psalms find their fulfillment in the New Testament.</a:t>
            </a:r>
          </a:p>
          <a:p>
            <a:pPr marL="457200" lvl="1" indent="0">
              <a:buNone/>
            </a:pPr>
            <a:r>
              <a:rPr lang="en-US" sz="2800" dirty="0"/>
              <a:t>20. Rules over His enemies (110:1; Matthew 22:44).</a:t>
            </a:r>
          </a:p>
          <a:p>
            <a:pPr marL="457200" lvl="1" indent="0">
              <a:buNone/>
            </a:pPr>
            <a:r>
              <a:rPr lang="en-US" sz="2800" dirty="0"/>
              <a:t>21. A priest forever (110:4; Hebrews 5:6).</a:t>
            </a:r>
          </a:p>
          <a:p>
            <a:pPr marL="976313" lvl="1" indent="-519113">
              <a:buNone/>
            </a:pPr>
            <a:r>
              <a:rPr lang="en-US" sz="2800" dirty="0"/>
              <a:t>22. The chief stone of God’s building (118:22;</a:t>
            </a:r>
            <a:br>
              <a:rPr lang="en-US" sz="2800" dirty="0"/>
            </a:br>
            <a:r>
              <a:rPr lang="en-US" sz="2800" dirty="0"/>
              <a:t>Matthew 21:42).</a:t>
            </a:r>
          </a:p>
          <a:p>
            <a:pPr marL="976313" lvl="1" indent="-519113">
              <a:buNone/>
            </a:pPr>
            <a:r>
              <a:rPr lang="en-US" sz="2800" dirty="0"/>
              <a:t>23. Comes in the name of the Lord (118:26;</a:t>
            </a:r>
            <a:br>
              <a:rPr lang="en-US" sz="2800" dirty="0"/>
            </a:br>
            <a:r>
              <a:rPr lang="en-US" sz="2800" dirty="0"/>
              <a:t>Matthew 21:9).</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2591631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2189335"/>
            <a:ext cx="7772400" cy="1015663"/>
          </a:xfrm>
        </p:spPr>
        <p:txBody>
          <a:bodyPr>
            <a:spAutoFit/>
          </a:bodyPr>
          <a:lstStyle/>
          <a:p>
            <a:r>
              <a:rPr lang="en-US" b="0" i="1" dirty="0">
                <a:solidFill>
                  <a:schemeClr val="tx1"/>
                </a:solidFill>
              </a:rPr>
              <a:t>“</a:t>
            </a:r>
            <a:r>
              <a:rPr lang="en-US" i="1" dirty="0">
                <a:solidFill>
                  <a:schemeClr val="tx1"/>
                </a:solidFill>
              </a:rPr>
              <a:t>Blessed Is The Man</a:t>
            </a:r>
            <a:r>
              <a:rPr lang="en-US" b="0" i="1" dirty="0">
                <a:solidFill>
                  <a:schemeClr val="tx1"/>
                </a:solidFill>
              </a:rPr>
              <a:t>”</a:t>
            </a:r>
          </a:p>
        </p:txBody>
      </p:sp>
      <p:sp>
        <p:nvSpPr>
          <p:cNvPr id="3" name="Subtitle 2"/>
          <p:cNvSpPr>
            <a:spLocks noGrp="1"/>
          </p:cNvSpPr>
          <p:nvPr>
            <p:ph type="subTitle" sz="quarter" idx="1"/>
          </p:nvPr>
        </p:nvSpPr>
        <p:spPr>
          <a:xfrm>
            <a:off x="1371600" y="3886200"/>
            <a:ext cx="6400800" cy="707886"/>
          </a:xfrm>
        </p:spPr>
        <p:txBody>
          <a:bodyPr>
            <a:spAutoFit/>
          </a:bodyPr>
          <a:lstStyle/>
          <a:p>
            <a:r>
              <a:rPr lang="en-US" sz="4000" dirty="0"/>
              <a:t>Psalms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9"/>
            <a:ext cx="8229600" cy="769441"/>
          </a:xfrm>
        </p:spPr>
        <p:txBody>
          <a:bodyPr>
            <a:spAutoFit/>
          </a:bodyPr>
          <a:lstStyle/>
          <a:p>
            <a:r>
              <a:rPr lang="en-US" dirty="0">
                <a:solidFill>
                  <a:schemeClr val="tx1"/>
                </a:solidFill>
              </a:rPr>
              <a:t>Outline of Psalms 1:1-6</a:t>
            </a:r>
          </a:p>
        </p:txBody>
      </p:sp>
      <p:sp>
        <p:nvSpPr>
          <p:cNvPr id="3" name="Content Placeholder 2"/>
          <p:cNvSpPr>
            <a:spLocks noGrp="1"/>
          </p:cNvSpPr>
          <p:nvPr>
            <p:ph idx="1"/>
          </p:nvPr>
        </p:nvSpPr>
        <p:spPr>
          <a:xfrm>
            <a:off x="457200" y="1600202"/>
            <a:ext cx="8229600" cy="4869025"/>
          </a:xfrm>
        </p:spPr>
        <p:txBody>
          <a:bodyPr>
            <a:spAutoFit/>
          </a:bodyPr>
          <a:lstStyle/>
          <a:p>
            <a:r>
              <a:rPr lang="en-US" u="sng" dirty="0"/>
              <a:t>The blessedness of the righteous man</a:t>
            </a:r>
            <a:r>
              <a:rPr lang="en-US" dirty="0"/>
              <a:t>. </a:t>
            </a:r>
          </a:p>
          <a:p>
            <a:pPr lvl="1"/>
            <a:r>
              <a:rPr lang="en-US" dirty="0"/>
              <a:t>His character. 1:1-2</a:t>
            </a:r>
          </a:p>
          <a:p>
            <a:pPr lvl="1"/>
            <a:r>
              <a:rPr lang="en-US" dirty="0"/>
              <a:t>His Prosperity. 1:3</a:t>
            </a:r>
          </a:p>
          <a:p>
            <a:r>
              <a:rPr lang="en-US" u="sng" dirty="0"/>
              <a:t>The condition of the unrighteous</a:t>
            </a:r>
            <a:r>
              <a:rPr lang="en-US" dirty="0"/>
              <a:t>.</a:t>
            </a:r>
          </a:p>
          <a:p>
            <a:pPr lvl="1"/>
            <a:r>
              <a:rPr lang="en-US" dirty="0"/>
              <a:t>Nothing like the righteous. 1:4</a:t>
            </a:r>
          </a:p>
          <a:p>
            <a:pPr lvl="1"/>
            <a:r>
              <a:rPr lang="en-US" dirty="0"/>
              <a:t>No good end. 1:5</a:t>
            </a:r>
          </a:p>
          <a:p>
            <a:r>
              <a:rPr lang="en-US" u="sng" dirty="0"/>
              <a:t>The final contrast between the two </a:t>
            </a:r>
            <a:r>
              <a:rPr lang="en-US" i="1" u="sng" dirty="0"/>
              <a:t>“</a:t>
            </a:r>
            <a:r>
              <a:rPr lang="en-US" b="1" i="1" u="sng" dirty="0"/>
              <a:t>ways</a:t>
            </a:r>
            <a:r>
              <a:rPr lang="en-US" i="1" dirty="0"/>
              <a:t>.”</a:t>
            </a:r>
          </a:p>
          <a:p>
            <a:pPr lvl="1"/>
            <a:r>
              <a:rPr lang="en-US" dirty="0"/>
              <a:t>The righteous. 1:6</a:t>
            </a:r>
          </a:p>
          <a:p>
            <a:pPr lvl="1"/>
            <a:r>
              <a:rPr lang="en-US" dirty="0"/>
              <a:t>The unrighteous. 1:6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266700" y="1285875"/>
            <a:ext cx="8610600" cy="4524315"/>
          </a:xfrm>
        </p:spPr>
        <p:txBody>
          <a:bodyPr>
            <a:spAutoFit/>
          </a:bodyPr>
          <a:lstStyle/>
          <a:p>
            <a:r>
              <a:rPr lang="en-US" dirty="0"/>
              <a:t>Moses said, </a:t>
            </a:r>
            <a:r>
              <a:rPr lang="en-US" i="1" dirty="0"/>
              <a:t>“I call heaven and earth to witness against you this day, that I have set before thee life and death, the blessing and the curse: therefore choose life, that thou mayest live, thou and thy seed; to love Jehovah thy God, to obey his voice, and to cleave unto him; for he is thy life, and the length of thy days; that thou mayest dwell in the land which Jehovah sware unto thy fathers, to Abraham, to Isaac, and to Jacob, to give them.”</a:t>
            </a:r>
            <a:r>
              <a:rPr lang="en-US" dirty="0"/>
              <a:t> (Deuteronomy 30:19-20;</a:t>
            </a:r>
            <a:br>
              <a:rPr lang="en-US" dirty="0"/>
            </a:br>
            <a:r>
              <a:rPr lang="en-US" dirty="0"/>
              <a:t>cf. Joshua 24:15; 1 Kings 18:21; Jeremiah 21:8-9).</a:t>
            </a:r>
          </a:p>
        </p:txBody>
      </p:sp>
    </p:spTree>
    <p:extLst>
      <p:ext uri="{BB962C8B-B14F-4D97-AF65-F5344CB8AC3E}">
        <p14:creationId xmlns:p14="http://schemas.microsoft.com/office/powerpoint/2010/main" val="1842161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457200" y="1600204"/>
            <a:ext cx="8229600" cy="3046988"/>
          </a:xfrm>
        </p:spPr>
        <p:txBody>
          <a:bodyPr>
            <a:spAutoFit/>
          </a:bodyPr>
          <a:lstStyle/>
          <a:p>
            <a:r>
              <a:rPr lang="en-US" dirty="0"/>
              <a:t>And Jesus said, </a:t>
            </a:r>
            <a:r>
              <a:rPr lang="en-US" i="1" dirty="0"/>
              <a:t>“Enter ye in by the narrow gate: for wide is the gate, and broad is the way, that leadeth to destruction, and many are they that enter in thereby. For narrow is the gate, and straitened the way, that leadeth unto life, and few are they that find it.”</a:t>
            </a:r>
            <a:br>
              <a:rPr lang="en-US" i="1" dirty="0"/>
            </a:br>
            <a:r>
              <a:rPr lang="en-US" dirty="0"/>
              <a:t>(Matthew 7:13-14; cf. Luke 13:24-27).</a:t>
            </a:r>
          </a:p>
        </p:txBody>
      </p:sp>
    </p:spTree>
    <p:extLst>
      <p:ext uri="{BB962C8B-B14F-4D97-AF65-F5344CB8AC3E}">
        <p14:creationId xmlns:p14="http://schemas.microsoft.com/office/powerpoint/2010/main" val="3990826491"/>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1154</Words>
  <Application>Microsoft Office PowerPoint</Application>
  <PresentationFormat>On-screen Show (4:3)</PresentationFormat>
  <Paragraphs>81</Paragraphs>
  <Slides>14</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Arial</vt:lpstr>
      <vt:lpstr>Calibri</vt:lpstr>
      <vt:lpstr>Calibri Light</vt:lpstr>
      <vt:lpstr>Garamond</vt:lpstr>
      <vt:lpstr>Tahoma</vt:lpstr>
      <vt:lpstr>Times New Roman</vt:lpstr>
      <vt:lpstr>TimesNewRomanPSMT</vt:lpstr>
      <vt:lpstr>Wingdings</vt:lpstr>
      <vt:lpstr>1_Office Theme</vt:lpstr>
      <vt:lpstr>Theme1</vt:lpstr>
      <vt:lpstr>An Introduction to the Psalms Compiled by Gene Taylor  An Introduction to the Psalms  Studying the Psalms https://www.padfield.com/acrobat/taylor/studying-psalms.pdf</vt:lpstr>
      <vt:lpstr>An Introduction to the Psalms Studying the Psalms</vt:lpstr>
      <vt:lpstr>An Introduction to the Psalms Studying the Psalms</vt:lpstr>
      <vt:lpstr>An Introduction to the Psalms Studying the Psalms</vt:lpstr>
      <vt:lpstr>An Introduction to the Psalms Studying the Psalms</vt:lpstr>
      <vt:lpstr>“Blessed Is The Man”</vt:lpstr>
      <vt:lpstr>Outline of Psalms 1:1-6</vt:lpstr>
      <vt:lpstr>Choices</vt:lpstr>
      <vt:lpstr>Choices</vt:lpstr>
      <vt:lpstr>Blessedness Of The Righteous</vt:lpstr>
      <vt:lpstr>Blessedness Of The Righteous</vt:lpstr>
      <vt:lpstr>Blessedness Of The Righteous</vt:lpstr>
      <vt:lpstr>Blessedness Of The Righteous</vt:lpstr>
      <vt:lpstr>Blessedness Of The Righteous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the Psalms Compiled by Gene Taylor  An Introduction to the Psalms  Studying the Psalms https://www.padfield.com/acrobat/taylor/studying-psalms.pdf</dc:title>
  <dc:creator>mgalloway2715@gmail.com</dc:creator>
  <cp:lastModifiedBy>Richard Lidh</cp:lastModifiedBy>
  <cp:revision>11</cp:revision>
  <cp:lastPrinted>2022-01-16T22:37:01Z</cp:lastPrinted>
  <dcterms:created xsi:type="dcterms:W3CDTF">2022-01-16T14:22:31Z</dcterms:created>
  <dcterms:modified xsi:type="dcterms:W3CDTF">2022-01-16T22:37:31Z</dcterms:modified>
</cp:coreProperties>
</file>